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85" r:id="rId6"/>
    <p:sldId id="276" r:id="rId7"/>
    <p:sldId id="279" r:id="rId8"/>
    <p:sldId id="281" r:id="rId9"/>
    <p:sldId id="280" r:id="rId10"/>
    <p:sldId id="282" r:id="rId11"/>
    <p:sldId id="283" r:id="rId12"/>
    <p:sldId id="278" r:id="rId13"/>
  </p:sldIdLst>
  <p:sldSz cx="18288000" cy="10287000"/>
  <p:notesSz cx="6858000" cy="9144000"/>
  <p:embeddedFontLst>
    <p:embeddedFont>
      <p:font typeface="Aptos Light" panose="020B0004020202020204" pitchFamily="34" charset="0"/>
      <p:regular r:id="rId15"/>
      <p: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Open Sauce Light" panose="020B0604020202020204" charset="0"/>
      <p:regular r:id="rId21"/>
    </p:embeddedFont>
    <p:embeddedFont>
      <p:font typeface="TH SarabunPSK" panose="020B0500040200020003" pitchFamily="34" charset="-34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ABC4"/>
    <a:srgbClr val="2E0031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914" y="7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9AFED3-9F0E-426B-83A9-3AB4AC287B0A}" type="doc">
      <dgm:prSet loTypeId="urn:microsoft.com/office/officeart/2016/7/layout/BasicProcessNew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C753B71-0990-4254-B3AE-B113F11D2A2B}">
      <dgm:prSet/>
      <dgm:spPr/>
      <dgm:t>
        <a:bodyPr/>
        <a:lstStyle/>
        <a:p>
          <a:r>
            <a:rPr lang="en-US" b="1"/>
            <a:t>Recommendations:</a:t>
          </a:r>
          <a:endParaRPr lang="en-US"/>
        </a:p>
      </dgm:t>
    </dgm:pt>
    <dgm:pt modelId="{61042C37-E7CE-4777-9C61-E990CA6FCC1C}" type="parTrans" cxnId="{BA741E61-B53F-458E-8296-5979BA7A3410}">
      <dgm:prSet/>
      <dgm:spPr/>
      <dgm:t>
        <a:bodyPr/>
        <a:lstStyle/>
        <a:p>
          <a:endParaRPr lang="en-US"/>
        </a:p>
      </dgm:t>
    </dgm:pt>
    <dgm:pt modelId="{15830B59-2B60-4BE9-A75F-688747BDA33D}" type="sibTrans" cxnId="{BA741E61-B53F-458E-8296-5979BA7A3410}">
      <dgm:prSet/>
      <dgm:spPr/>
      <dgm:t>
        <a:bodyPr/>
        <a:lstStyle/>
        <a:p>
          <a:endParaRPr lang="en-US"/>
        </a:p>
      </dgm:t>
    </dgm:pt>
    <dgm:pt modelId="{C0884770-C755-46BC-A2B3-AF1CCE9882E1}">
      <dgm:prSet/>
      <dgm:spPr/>
      <dgm:t>
        <a:bodyPr/>
        <a:lstStyle/>
        <a:p>
          <a:r>
            <a:rPr lang="en-US" b="1"/>
            <a:t>Invest in infrastructure for efficient peak-season spike management.</a:t>
          </a:r>
          <a:endParaRPr lang="en-US"/>
        </a:p>
      </dgm:t>
    </dgm:pt>
    <dgm:pt modelId="{4B17BB07-4BBA-4190-9513-13C4EEFD5DF3}" type="parTrans" cxnId="{EF5A8AA9-F21B-4448-A9AE-56981EAB05B0}">
      <dgm:prSet/>
      <dgm:spPr/>
      <dgm:t>
        <a:bodyPr/>
        <a:lstStyle/>
        <a:p>
          <a:endParaRPr lang="en-US"/>
        </a:p>
      </dgm:t>
    </dgm:pt>
    <dgm:pt modelId="{D7783130-B8E0-4B19-A67B-5AD6C2D5E54D}" type="sibTrans" cxnId="{EF5A8AA9-F21B-4448-A9AE-56981EAB05B0}">
      <dgm:prSet/>
      <dgm:spPr/>
      <dgm:t>
        <a:bodyPr/>
        <a:lstStyle/>
        <a:p>
          <a:endParaRPr lang="en-US"/>
        </a:p>
      </dgm:t>
    </dgm:pt>
    <dgm:pt modelId="{447A2D57-6D7A-4CF1-84AA-A688FBD8BBED}">
      <dgm:prSet/>
      <dgm:spPr/>
      <dgm:t>
        <a:bodyPr/>
        <a:lstStyle/>
        <a:p>
          <a:r>
            <a:rPr lang="en-US" b="1"/>
            <a:t>Leverage data analytics to predict demand surges and allocate resources optimally.</a:t>
          </a:r>
          <a:endParaRPr lang="en-US"/>
        </a:p>
      </dgm:t>
    </dgm:pt>
    <dgm:pt modelId="{F358271A-A9D4-444F-AD38-7395C6FFA69E}" type="parTrans" cxnId="{F015BA51-1BD2-4ECA-A375-E24C225C7E6B}">
      <dgm:prSet/>
      <dgm:spPr/>
      <dgm:t>
        <a:bodyPr/>
        <a:lstStyle/>
        <a:p>
          <a:endParaRPr lang="en-US"/>
        </a:p>
      </dgm:t>
    </dgm:pt>
    <dgm:pt modelId="{46394764-4C3A-44DE-ACD4-7D5735306AF8}" type="sibTrans" cxnId="{F015BA51-1BD2-4ECA-A375-E24C225C7E6B}">
      <dgm:prSet/>
      <dgm:spPr/>
      <dgm:t>
        <a:bodyPr/>
        <a:lstStyle/>
        <a:p>
          <a:endParaRPr lang="en-US"/>
        </a:p>
      </dgm:t>
    </dgm:pt>
    <dgm:pt modelId="{41A6E695-6188-4D19-90FE-BBB7B17D1AC1}">
      <dgm:prSet/>
      <dgm:spPr/>
      <dgm:t>
        <a:bodyPr/>
        <a:lstStyle/>
        <a:p>
          <a:r>
            <a:rPr lang="en-US" b="1"/>
            <a:t>Focus on customer retention through loyalty programs and improved delivery tracking.</a:t>
          </a:r>
          <a:endParaRPr lang="en-US"/>
        </a:p>
      </dgm:t>
    </dgm:pt>
    <dgm:pt modelId="{1FDFB88C-CDA5-489A-99C3-00AFD75D8AF6}" type="parTrans" cxnId="{F77BF545-AB66-4DBD-9AD2-0175ACED2827}">
      <dgm:prSet/>
      <dgm:spPr/>
      <dgm:t>
        <a:bodyPr/>
        <a:lstStyle/>
        <a:p>
          <a:endParaRPr lang="en-US"/>
        </a:p>
      </dgm:t>
    </dgm:pt>
    <dgm:pt modelId="{54443FB4-8C26-4263-A583-5442942AD27F}" type="sibTrans" cxnId="{F77BF545-AB66-4DBD-9AD2-0175ACED2827}">
      <dgm:prSet/>
      <dgm:spPr/>
      <dgm:t>
        <a:bodyPr/>
        <a:lstStyle/>
        <a:p>
          <a:endParaRPr lang="en-US"/>
        </a:p>
      </dgm:t>
    </dgm:pt>
    <dgm:pt modelId="{EE00A8D2-E353-42EB-B220-B145C5988322}">
      <dgm:prSet/>
      <dgm:spPr/>
      <dgm:t>
        <a:bodyPr/>
        <a:lstStyle/>
        <a:p>
          <a:r>
            <a:rPr lang="en-US" b="1"/>
            <a:t>Adjust operational strategies to align with normalized volumes in 2021</a:t>
          </a:r>
          <a:endParaRPr lang="en-US"/>
        </a:p>
      </dgm:t>
    </dgm:pt>
    <dgm:pt modelId="{6B39C5BC-601A-4738-A266-95066E5CE5D4}" type="parTrans" cxnId="{40349ED8-A73F-4108-B3BB-F81A062EC0CE}">
      <dgm:prSet/>
      <dgm:spPr/>
      <dgm:t>
        <a:bodyPr/>
        <a:lstStyle/>
        <a:p>
          <a:endParaRPr lang="en-US"/>
        </a:p>
      </dgm:t>
    </dgm:pt>
    <dgm:pt modelId="{15806ADF-7C5F-4CE3-9C93-9BBA05F85147}" type="sibTrans" cxnId="{40349ED8-A73F-4108-B3BB-F81A062EC0CE}">
      <dgm:prSet/>
      <dgm:spPr/>
      <dgm:t>
        <a:bodyPr/>
        <a:lstStyle/>
        <a:p>
          <a:endParaRPr lang="en-US"/>
        </a:p>
      </dgm:t>
    </dgm:pt>
    <dgm:pt modelId="{4E6FBAB4-BA4D-4F2E-8BF5-EB33BD9A7D9C}">
      <dgm:prSet/>
      <dgm:spPr/>
      <dgm:t>
        <a:bodyPr/>
        <a:lstStyle/>
        <a:p>
          <a:r>
            <a:rPr lang="en-US" b="1"/>
            <a:t>Strengthen partnerships with e-commerce platforms and deploy temporary resources for peak weeks.</a:t>
          </a:r>
          <a:endParaRPr lang="en-US"/>
        </a:p>
      </dgm:t>
    </dgm:pt>
    <dgm:pt modelId="{CA076264-AD50-4F31-85F3-0F13491CAD26}" type="parTrans" cxnId="{887A7F2E-2017-4363-B963-059CD0B3A3A5}">
      <dgm:prSet/>
      <dgm:spPr/>
      <dgm:t>
        <a:bodyPr/>
        <a:lstStyle/>
        <a:p>
          <a:endParaRPr lang="en-US"/>
        </a:p>
      </dgm:t>
    </dgm:pt>
    <dgm:pt modelId="{9C5F3823-9422-4E4A-ABDF-A82E514C008C}" type="sibTrans" cxnId="{887A7F2E-2017-4363-B963-059CD0B3A3A5}">
      <dgm:prSet/>
      <dgm:spPr/>
      <dgm:t>
        <a:bodyPr/>
        <a:lstStyle/>
        <a:p>
          <a:endParaRPr lang="en-US"/>
        </a:p>
      </dgm:t>
    </dgm:pt>
    <dgm:pt modelId="{977888A1-3287-43C5-B5B1-B95BF8316709}" type="pres">
      <dgm:prSet presAssocID="{9E9AFED3-9F0E-426B-83A9-3AB4AC287B0A}" presName="Name0" presStyleCnt="0">
        <dgm:presLayoutVars>
          <dgm:dir/>
          <dgm:resizeHandles val="exact"/>
        </dgm:presLayoutVars>
      </dgm:prSet>
      <dgm:spPr/>
    </dgm:pt>
    <dgm:pt modelId="{A5A2F5FC-F9DB-4C72-855D-3895492E8D4A}" type="pres">
      <dgm:prSet presAssocID="{8C753B71-0990-4254-B3AE-B113F11D2A2B}" presName="node" presStyleLbl="node1" presStyleIdx="0" presStyleCnt="1">
        <dgm:presLayoutVars>
          <dgm:bulletEnabled val="1"/>
        </dgm:presLayoutVars>
      </dgm:prSet>
      <dgm:spPr/>
    </dgm:pt>
  </dgm:ptLst>
  <dgm:cxnLst>
    <dgm:cxn modelId="{AC4AA604-BD1A-4B22-AC0B-5A751F9EB1CD}" type="presOf" srcId="{4E6FBAB4-BA4D-4F2E-8BF5-EB33BD9A7D9C}" destId="{A5A2F5FC-F9DB-4C72-855D-3895492E8D4A}" srcOrd="0" destOrd="5" presId="urn:microsoft.com/office/officeart/2016/7/layout/BasicProcessNew"/>
    <dgm:cxn modelId="{5A34B11A-D385-4749-B94A-6734AA5BDFDF}" type="presOf" srcId="{9E9AFED3-9F0E-426B-83A9-3AB4AC287B0A}" destId="{977888A1-3287-43C5-B5B1-B95BF8316709}" srcOrd="0" destOrd="0" presId="urn:microsoft.com/office/officeart/2016/7/layout/BasicProcessNew"/>
    <dgm:cxn modelId="{887A7F2E-2017-4363-B963-059CD0B3A3A5}" srcId="{8C753B71-0990-4254-B3AE-B113F11D2A2B}" destId="{4E6FBAB4-BA4D-4F2E-8BF5-EB33BD9A7D9C}" srcOrd="4" destOrd="0" parTransId="{CA076264-AD50-4F31-85F3-0F13491CAD26}" sibTransId="{9C5F3823-9422-4E4A-ABDF-A82E514C008C}"/>
    <dgm:cxn modelId="{BA741E61-B53F-458E-8296-5979BA7A3410}" srcId="{9E9AFED3-9F0E-426B-83A9-3AB4AC287B0A}" destId="{8C753B71-0990-4254-B3AE-B113F11D2A2B}" srcOrd="0" destOrd="0" parTransId="{61042C37-E7CE-4777-9C61-E990CA6FCC1C}" sibTransId="{15830B59-2B60-4BE9-A75F-688747BDA33D}"/>
    <dgm:cxn modelId="{716A8643-3C79-496B-8356-1834D8960B66}" type="presOf" srcId="{EE00A8D2-E353-42EB-B220-B145C5988322}" destId="{A5A2F5FC-F9DB-4C72-855D-3895492E8D4A}" srcOrd="0" destOrd="4" presId="urn:microsoft.com/office/officeart/2016/7/layout/BasicProcessNew"/>
    <dgm:cxn modelId="{F77BF545-AB66-4DBD-9AD2-0175ACED2827}" srcId="{8C753B71-0990-4254-B3AE-B113F11D2A2B}" destId="{41A6E695-6188-4D19-90FE-BBB7B17D1AC1}" srcOrd="2" destOrd="0" parTransId="{1FDFB88C-CDA5-489A-99C3-00AFD75D8AF6}" sibTransId="{54443FB4-8C26-4263-A583-5442942AD27F}"/>
    <dgm:cxn modelId="{8ECEAE67-FE46-4459-91D3-A287D6CD9833}" type="presOf" srcId="{41A6E695-6188-4D19-90FE-BBB7B17D1AC1}" destId="{A5A2F5FC-F9DB-4C72-855D-3895492E8D4A}" srcOrd="0" destOrd="3" presId="urn:microsoft.com/office/officeart/2016/7/layout/BasicProcessNew"/>
    <dgm:cxn modelId="{F015BA51-1BD2-4ECA-A375-E24C225C7E6B}" srcId="{8C753B71-0990-4254-B3AE-B113F11D2A2B}" destId="{447A2D57-6D7A-4CF1-84AA-A688FBD8BBED}" srcOrd="1" destOrd="0" parTransId="{F358271A-A9D4-444F-AD38-7395C6FFA69E}" sibTransId="{46394764-4C3A-44DE-ACD4-7D5735306AF8}"/>
    <dgm:cxn modelId="{6FE2D38B-063C-4ADB-BE2D-1ACEE4338AC1}" type="presOf" srcId="{447A2D57-6D7A-4CF1-84AA-A688FBD8BBED}" destId="{A5A2F5FC-F9DB-4C72-855D-3895492E8D4A}" srcOrd="0" destOrd="2" presId="urn:microsoft.com/office/officeart/2016/7/layout/BasicProcessNew"/>
    <dgm:cxn modelId="{38D13F96-3D4F-4507-A93A-56EC9BE7100B}" type="presOf" srcId="{8C753B71-0990-4254-B3AE-B113F11D2A2B}" destId="{A5A2F5FC-F9DB-4C72-855D-3895492E8D4A}" srcOrd="0" destOrd="0" presId="urn:microsoft.com/office/officeart/2016/7/layout/BasicProcessNew"/>
    <dgm:cxn modelId="{EF5A8AA9-F21B-4448-A9AE-56981EAB05B0}" srcId="{8C753B71-0990-4254-B3AE-B113F11D2A2B}" destId="{C0884770-C755-46BC-A2B3-AF1CCE9882E1}" srcOrd="0" destOrd="0" parTransId="{4B17BB07-4BBA-4190-9513-13C4EEFD5DF3}" sibTransId="{D7783130-B8E0-4B19-A67B-5AD6C2D5E54D}"/>
    <dgm:cxn modelId="{139509BE-59B5-46B3-9D42-36BFEA980366}" type="presOf" srcId="{C0884770-C755-46BC-A2B3-AF1CCE9882E1}" destId="{A5A2F5FC-F9DB-4C72-855D-3895492E8D4A}" srcOrd="0" destOrd="1" presId="urn:microsoft.com/office/officeart/2016/7/layout/BasicProcessNew"/>
    <dgm:cxn modelId="{40349ED8-A73F-4108-B3BB-F81A062EC0CE}" srcId="{8C753B71-0990-4254-B3AE-B113F11D2A2B}" destId="{EE00A8D2-E353-42EB-B220-B145C5988322}" srcOrd="3" destOrd="0" parTransId="{6B39C5BC-601A-4738-A266-95066E5CE5D4}" sibTransId="{15806ADF-7C5F-4CE3-9C93-9BBA05F85147}"/>
    <dgm:cxn modelId="{78543DA7-23AE-4594-8EF5-7DAF1648F446}" type="presParOf" srcId="{977888A1-3287-43C5-B5B1-B95BF8316709}" destId="{A5A2F5FC-F9DB-4C72-855D-3895492E8D4A}" srcOrd="0" destOrd="0" presId="urn:microsoft.com/office/officeart/2016/7/layout/BasicProcessNew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A2F5FC-F9DB-4C72-855D-3895492E8D4A}">
      <dsp:nvSpPr>
        <dsp:cNvPr id="0" name=""/>
        <dsp:cNvSpPr/>
      </dsp:nvSpPr>
      <dsp:spPr>
        <a:xfrm>
          <a:off x="0" y="991373"/>
          <a:ext cx="7467601" cy="44805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Recommendations:</a:t>
          </a:r>
          <a:endParaRPr lang="en-US" sz="31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1" kern="1200"/>
            <a:t>Invest in infrastructure for efficient peak-season spike management.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1" kern="1200"/>
            <a:t>Leverage data analytics to predict demand surges and allocate resources optimally.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1" kern="1200"/>
            <a:t>Focus on customer retention through loyalty programs and improved delivery tracking.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1" kern="1200"/>
            <a:t>Adjust operational strategies to align with normalized volumes in 2021</a:t>
          </a:r>
          <a:endParaRPr lang="en-US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1" kern="1200"/>
            <a:t>Strengthen partnerships with e-commerce platforms and deploy temporary resources for peak weeks.</a:t>
          </a:r>
          <a:endParaRPr lang="en-US" sz="2400" kern="1200"/>
        </a:p>
      </dsp:txBody>
      <dsp:txXfrm>
        <a:off x="0" y="991373"/>
        <a:ext cx="7467601" cy="44805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ProcessNew">
  <dgm:title val="Basic Process New"/>
  <dgm:desc val="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fact="0.15"/>
      <dgm:constr type="h" for="ch" forName="sibTrans" op="equ"/>
    </dgm:constrLst>
    <dgm:ruleLst>
      <dgm:rule type="h" for="ch" forName="sibTrans" val="6.75" fact="NaN" max="NaN"/>
      <dgm:rule type="w" for="ch" forName="sibTrans" val="8.75" fact="NaN" max="NaN"/>
    </dgm:ruleLst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lMarg" val="12"/>
          <dgm:constr type="rMarg" val="12"/>
          <dgm:constr type="tMarg" val="12"/>
          <dgm:constr type="bMarg" val="12"/>
        </dgm:constrLst>
        <dgm:ruleLst>
          <dgm:rule type="primFontSz" val="11" fact="NaN" max="NaN"/>
          <dgm:rule type="primFontSz" val="18" fact="NaN" max="NaN"/>
          <dgm:rule type="h" val="NaN" fact="1.5" max="NaN"/>
          <dgm:rule type="primFontSz" val="11" fact="NaN" max="NaN"/>
          <dgm:rule type="h" val="INF" fact="NaN" max="NaN"/>
        </dgm:ruleLst>
      </dgm:layoutNode>
      <dgm:forEach name="sibTransForEach" axis="followSib" ptType="sibTrans" cnt="1">
        <dgm:layoutNode name="sibTransSpacerBeforeConnector" styleLbl="node1">
          <dgm:alg type="sp"/>
          <dgm:shape xmlns:r="http://schemas.openxmlformats.org/officeDocument/2006/relationships" r:blip="">
            <dgm:adjLst/>
          </dgm:shape>
          <dgm:constrLst>
            <dgm:constr type="w" val="4.5"/>
          </dgm:constrLst>
          <dgm:presOf/>
          <dgm:ruleLst>
            <dgm:rule type="w" val="4.5" fact="NaN" max="NaN"/>
          </dgm:ruleLst>
        </dgm:layoutNode>
        <dgm:layoutNode name="sibTrans" styleLbl="node1">
          <dgm:alg type="sp"/>
          <dgm:shape xmlns:r="http://schemas.openxmlformats.org/officeDocument/2006/relationships" type="rightArrow" r:blip="">
            <dgm:adjLst>
              <dgm:adj idx="1" val="0.5"/>
            </dgm:adjLst>
          </dgm:shape>
          <dgm:presOf axis="self"/>
          <dgm:constrLst>
            <dgm:constr type="h" val="6.75"/>
          </dgm:constrLst>
          <dgm:ruleLst>
            <dgm:rule type="h" val="6.75" fact="NaN" max="NaN"/>
            <dgm:rule type="w" val="8.75" fact="NaN" max="NaN"/>
          </dgm:ruleLst>
        </dgm:layoutNode>
        <dgm:layoutNode name="sibTransSpacerAfterConnector">
          <dgm:alg type="sp"/>
          <dgm:shape xmlns:r="http://schemas.openxmlformats.org/officeDocument/2006/relationships" r:blip="">
            <dgm:adjLst/>
          </dgm:shape>
          <dgm:constrLst>
            <dgm:constr type="w" val="4.5"/>
          </dgm:constrLst>
          <dgm:presOf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jp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506B1-0B5F-4322-8FD8-EECCC48A93A7}" type="datetimeFigureOut">
              <a:rPr lang="en-CA" smtClean="0"/>
              <a:t>2024-12-15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8C2A1-E04A-4DDE-B775-CEDBBB757D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1196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57D7B-DEE6-441A-81A1-97E84090C422}" type="datetime1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B46F8-CBF1-4C63-9A3C-225328314D3D}" type="datetime1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6BB0-DD45-4570-9F1C-9F33CB1B3C68}" type="datetime1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0B489-6458-461B-AA05-4F5DDE33227A}" type="datetime1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7B67F-1EDC-4E02-8BC3-D71C339FE133}" type="datetime1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18C3-0984-4A86-901C-4C45075918FA}" type="datetime1">
              <a:rPr lang="en-US" smtClean="0"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BBD24-EE47-466E-BD5F-44AB2A5480BF}" type="datetime1">
              <a:rPr lang="en-US" smtClean="0"/>
              <a:t>12/15/2024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12EA-5B1C-4ABA-89AC-7D364F004914}" type="datetime1">
              <a:rPr lang="en-US" smtClean="0"/>
              <a:t>12/15/2024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9C4A2-2EA6-4ACD-91AB-B98BD8F7A08A}" type="datetime1">
              <a:rPr lang="en-US" smtClean="0"/>
              <a:t>12/15/2024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A34DC-24CF-4546-A807-04A6291E2104}" type="datetime1">
              <a:rPr lang="en-US" smtClean="0"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EB1B6-DF81-461B-94A8-C4EC16356BEF}" type="datetime1">
              <a:rPr lang="en-US" smtClean="0"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D812B-003F-44BA-9ED6-7E198A6B00BE}" type="datetime1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jp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4.svg"/><Relationship Id="rId7" Type="http://schemas.openxmlformats.org/officeDocument/2006/relationships/diagramLayout" Target="../diagrams/layout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microsoft.com/office/2007/relationships/diagramDrawing" Target="../diagrams/drawing1.xml"/><Relationship Id="rId4" Type="http://schemas.openxmlformats.org/officeDocument/2006/relationships/image" Target="../media/image15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AB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9">
            <a:extLst>
              <a:ext uri="{FF2B5EF4-FFF2-40B4-BE49-F238E27FC236}">
                <a16:creationId xmlns:a16="http://schemas.microsoft.com/office/drawing/2014/main" id="{29D1B88B-AB66-72C9-AE1F-D5D4E57EAAAE}"/>
              </a:ext>
            </a:extLst>
          </p:cNvPr>
          <p:cNvSpPr/>
          <p:nvPr/>
        </p:nvSpPr>
        <p:spPr>
          <a:xfrm>
            <a:off x="8763000" y="-988213"/>
            <a:ext cx="11353800" cy="9554204"/>
          </a:xfrm>
          <a:custGeom>
            <a:avLst/>
            <a:gdLst/>
            <a:ahLst/>
            <a:cxnLst/>
            <a:rect l="l" t="t" r="r" b="b"/>
            <a:pathLst>
              <a:path w="2886664" h="2346070">
                <a:moveTo>
                  <a:pt x="0" y="0"/>
                </a:moveTo>
                <a:lnTo>
                  <a:pt x="2886664" y="0"/>
                </a:lnTo>
                <a:lnTo>
                  <a:pt x="2886664" y="2346070"/>
                </a:lnTo>
                <a:lnTo>
                  <a:pt x="0" y="23460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914400" y="2373511"/>
            <a:ext cx="15544800" cy="5539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400"/>
              </a:lnSpc>
            </a:pPr>
            <a:r>
              <a:rPr lang="en-US" sz="9600" spc="-240" dirty="0">
                <a:latin typeface="Open Sauce Light"/>
              </a:rPr>
              <a:t>The Impact of COVID-19 on Parcel Volumes: A Surge Driven by E-Commerce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658A4B34-2279-876F-5F14-14DE5E3AE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145000" y="342900"/>
            <a:ext cx="838200" cy="8382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1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27F6B2-6355-A1AD-C37C-006AFE9F8B6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941048"/>
            <a:ext cx="1066801" cy="106680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ABC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0929C8-D43A-DFE3-9293-B44A7E529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3EE6B255-24E0-7138-1F95-2F3C42D6A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068799" y="419100"/>
            <a:ext cx="830509" cy="7620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10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A2C782-6B42-7B3E-DAA3-5F8D321CF4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451" y="8980739"/>
            <a:ext cx="1270749" cy="10668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99A75B9-D962-9D6D-EE36-F5629F6D5B30}"/>
              </a:ext>
            </a:extLst>
          </p:cNvPr>
          <p:cNvSpPr/>
          <p:nvPr/>
        </p:nvSpPr>
        <p:spPr>
          <a:xfrm>
            <a:off x="160185" y="113607"/>
            <a:ext cx="5402415" cy="2057400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>
              <a:lnSpc>
                <a:spcPct val="125000"/>
              </a:lnSpc>
              <a:spcAft>
                <a:spcPts val="500"/>
              </a:spcAft>
              <a:tabLst>
                <a:tab pos="457200" algn="l"/>
              </a:tabLst>
            </a:pPr>
            <a:r>
              <a:rPr lang="en-CA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What percent of each customer group are new customers during the COVID observation period? </a:t>
            </a:r>
            <a:endParaRPr lang="en-I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0EBE8A-EFBF-CB9B-1670-20FFD78A6A29}"/>
              </a:ext>
            </a:extLst>
          </p:cNvPr>
          <p:cNvSpPr/>
          <p:nvPr/>
        </p:nvSpPr>
        <p:spPr>
          <a:xfrm>
            <a:off x="9030760" y="38100"/>
            <a:ext cx="5402415" cy="2057400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25000"/>
              </a:lnSpc>
              <a:spcAft>
                <a:spcPts val="500"/>
              </a:spcAft>
              <a:tabLst>
                <a:tab pos="457200" algn="l"/>
              </a:tabLst>
            </a:pPr>
            <a:r>
              <a:rPr lang="en-CA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What percent of 2019 customers in each group did we lose during the COVID observation period?</a:t>
            </a:r>
            <a:endParaRPr lang="en-I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8A35D0-91E3-F30E-ADC9-EEB268B15C54}"/>
              </a:ext>
            </a:extLst>
          </p:cNvPr>
          <p:cNvSpPr txBox="1"/>
          <p:nvPr/>
        </p:nvSpPr>
        <p:spPr>
          <a:xfrm>
            <a:off x="160184" y="8396890"/>
            <a:ext cx="69264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Customers During COVID: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Medium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customer group gained the highest percentage of new customers during COVID, followed by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Small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customer group, reflecting an influx of new businesses or partnerships during the observation period.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3EB0A3-C73F-F6B3-BF15-C58955885365}"/>
              </a:ext>
            </a:extLst>
          </p:cNvPr>
          <p:cNvSpPr txBox="1"/>
          <p:nvPr/>
        </p:nvSpPr>
        <p:spPr>
          <a:xfrm>
            <a:off x="9438218" y="8416324"/>
            <a:ext cx="7162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Lost Customers During COVID: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Small</a:t>
            </a:r>
            <a:r>
              <a:rPr lang="en-US" sz="2000" dirty="0"/>
              <a:t> customer group experienced the highest percentage of lost customers (close to 9%), indicating their vulnerability during the pandemic, while </a:t>
            </a:r>
            <a:r>
              <a:rPr lang="en-US" sz="2000" b="1" dirty="0"/>
              <a:t>Large</a:t>
            </a:r>
            <a:r>
              <a:rPr lang="en-US" sz="2000" dirty="0"/>
              <a:t> and </a:t>
            </a:r>
            <a:r>
              <a:rPr lang="en-US" sz="2000" b="1" dirty="0"/>
              <a:t>Medium</a:t>
            </a:r>
            <a:r>
              <a:rPr lang="en-US" sz="2000" dirty="0"/>
              <a:t> customer groups saw moderate losses.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44BD35-8256-545D-3AEC-5343A134E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84" y="2628900"/>
            <a:ext cx="8870575" cy="571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B89A69-81FD-7835-23C3-95D204A24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7243" y="2628901"/>
            <a:ext cx="75247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186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ABC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6F463-F467-3DB2-1AD9-A1115BEC0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95CB8CCA-3A3C-AFF2-0EC6-25AC053C9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068799" y="419100"/>
            <a:ext cx="830509" cy="7620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11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690D64-F9C8-4653-D8BE-DAB1D98CDC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451" y="8980739"/>
            <a:ext cx="1270749" cy="10668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6423DF-D781-9723-0D86-E909532C6B48}"/>
              </a:ext>
            </a:extLst>
          </p:cNvPr>
          <p:cNvSpPr/>
          <p:nvPr/>
        </p:nvSpPr>
        <p:spPr>
          <a:xfrm>
            <a:off x="762000" y="38100"/>
            <a:ext cx="14325600" cy="2057400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>
              <a:lnSpc>
                <a:spcPct val="125000"/>
              </a:lnSpc>
              <a:spcAft>
                <a:spcPts val="500"/>
              </a:spcAft>
              <a:tabLst>
                <a:tab pos="457200" algn="l"/>
              </a:tabLst>
            </a:pPr>
            <a:r>
              <a:rPr lang="en-CA" sz="3600" b="1" dirty="0">
                <a:latin typeface="Calibri" panose="020F0502020204030204" pitchFamily="34" charset="0"/>
                <a:cs typeface="Calibri" panose="020F0502020204030204" pitchFamily="34" charset="0"/>
              </a:rPr>
              <a:t>What was the overall impact of COVID on volumes and revenue by customer group?</a:t>
            </a:r>
            <a:endParaRPr lang="en-IN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521016-C82C-27C1-BBEC-C256DF7484B7}"/>
              </a:ext>
            </a:extLst>
          </p:cNvPr>
          <p:cNvSpPr txBox="1"/>
          <p:nvPr/>
        </p:nvSpPr>
        <p:spPr>
          <a:xfrm>
            <a:off x="304800" y="8390754"/>
            <a:ext cx="69264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Customers During COVID: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saw the highest increase in parcel volumes during the COVID observation period compared to pre-COVID levels, indicating strong demand. Other groups, such as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Large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Medium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also experienced moderate volume growth.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EDD72C-7496-987E-3C60-B246E26E1ADF}"/>
              </a:ext>
            </a:extLst>
          </p:cNvPr>
          <p:cNvSpPr txBox="1"/>
          <p:nvPr/>
        </p:nvSpPr>
        <p:spPr>
          <a:xfrm>
            <a:off x="8867775" y="8390754"/>
            <a:ext cx="7162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 on Revenue :</a:t>
            </a:r>
            <a:r>
              <a:rPr lang="en-US" altLang="en-US" sz="2000" b="1" dirty="0">
                <a:latin typeface="Arial" panose="020B0604020202020204" pitchFamily="34" charset="0"/>
              </a:rPr>
              <a:t>Enterprise customers</a:t>
            </a:r>
            <a:r>
              <a:rPr lang="en-US" altLang="en-US" sz="2000" dirty="0">
                <a:latin typeface="Arial" panose="020B0604020202020204" pitchFamily="34" charset="0"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Enterprise customers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led in total revenue, showing significant growth during COVID. In contrast,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Small and Medium customer groups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generated lower revenues, highlighting a smaller contribution to overall performance.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EA83F-2227-7F24-AA45-B671259D3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2464703"/>
            <a:ext cx="8382000" cy="56197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907BE8-2873-26E3-FFA3-E3DFA33D68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7775" y="2464703"/>
            <a:ext cx="9031533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2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r="-60628" b="-60628"/>
            </a:stretch>
          </a:blipFill>
        </p:spPr>
        <p:txBody>
          <a:bodyPr/>
          <a:lstStyle/>
          <a:p>
            <a:endParaRPr lang="en-CA" dirty="0"/>
          </a:p>
        </p:txBody>
      </p:sp>
      <p:pic>
        <p:nvPicPr>
          <p:cNvPr id="33" name="Picture 32" descr="A black and white logo&#10;&#10;Description automatically generated">
            <a:extLst>
              <a:ext uri="{FF2B5EF4-FFF2-40B4-BE49-F238E27FC236}">
                <a16:creationId xmlns:a16="http://schemas.microsoft.com/office/drawing/2014/main" id="{6EAD6A10-2B1B-F0D7-54DC-7FDC816A64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8123" y="9008606"/>
            <a:ext cx="2685143" cy="140970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C03BA2-9F0D-FE35-2C59-4D49B4B99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611601" y="342900"/>
            <a:ext cx="1202184" cy="7620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/>
                </a:solidFill>
              </a:rPr>
              <a:pPr/>
              <a:t>12</a:t>
            </a:fld>
            <a:endParaRPr lang="en-US" sz="4800" b="1" dirty="0">
              <a:solidFill>
                <a:schemeClr val="tx1"/>
              </a:solidFill>
            </a:endParaRPr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772405CD-980B-51A4-1B0E-14BFC65B9ACB}"/>
              </a:ext>
            </a:extLst>
          </p:cNvPr>
          <p:cNvGrpSpPr/>
          <p:nvPr/>
        </p:nvGrpSpPr>
        <p:grpSpPr>
          <a:xfrm>
            <a:off x="0" y="4477385"/>
            <a:ext cx="18288000" cy="5809741"/>
            <a:chOff x="0" y="4477385"/>
            <a:chExt cx="18288000" cy="5809741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30CC645F-7534-2117-5FAB-49CA99CDCD72}"/>
                </a:ext>
              </a:extLst>
            </p:cNvPr>
            <p:cNvSpPr/>
            <p:nvPr/>
          </p:nvSpPr>
          <p:spPr>
            <a:xfrm>
              <a:off x="2974848" y="4518659"/>
              <a:ext cx="12339955" cy="5768340"/>
            </a:xfrm>
            <a:custGeom>
              <a:avLst/>
              <a:gdLst/>
              <a:ahLst/>
              <a:cxnLst/>
              <a:rect l="l" t="t" r="r" b="b"/>
              <a:pathLst>
                <a:path w="12339955" h="5768340">
                  <a:moveTo>
                    <a:pt x="11904980" y="0"/>
                  </a:moveTo>
                  <a:lnTo>
                    <a:pt x="432435" y="0"/>
                  </a:lnTo>
                  <a:lnTo>
                    <a:pt x="385438" y="2546"/>
                  </a:lnTo>
                  <a:lnTo>
                    <a:pt x="339878" y="10006"/>
                  </a:lnTo>
                  <a:lnTo>
                    <a:pt x="296021" y="22113"/>
                  </a:lnTo>
                  <a:lnTo>
                    <a:pt x="254136" y="38598"/>
                  </a:lnTo>
                  <a:lnTo>
                    <a:pt x="214488" y="59196"/>
                  </a:lnTo>
                  <a:lnTo>
                    <a:pt x="177347" y="83637"/>
                  </a:lnTo>
                  <a:lnTo>
                    <a:pt x="142980" y="111654"/>
                  </a:lnTo>
                  <a:lnTo>
                    <a:pt x="111654" y="142980"/>
                  </a:lnTo>
                  <a:lnTo>
                    <a:pt x="83637" y="177347"/>
                  </a:lnTo>
                  <a:lnTo>
                    <a:pt x="59196" y="214488"/>
                  </a:lnTo>
                  <a:lnTo>
                    <a:pt x="38598" y="254136"/>
                  </a:lnTo>
                  <a:lnTo>
                    <a:pt x="22113" y="296021"/>
                  </a:lnTo>
                  <a:lnTo>
                    <a:pt x="10006" y="339878"/>
                  </a:lnTo>
                  <a:lnTo>
                    <a:pt x="2546" y="385438"/>
                  </a:lnTo>
                  <a:lnTo>
                    <a:pt x="0" y="432435"/>
                  </a:lnTo>
                  <a:lnTo>
                    <a:pt x="0" y="5768337"/>
                  </a:lnTo>
                  <a:lnTo>
                    <a:pt x="376554" y="5768337"/>
                  </a:lnTo>
                  <a:lnTo>
                    <a:pt x="376554" y="488314"/>
                  </a:lnTo>
                  <a:lnTo>
                    <a:pt x="12339828" y="488314"/>
                  </a:lnTo>
                  <a:lnTo>
                    <a:pt x="12339828" y="432435"/>
                  </a:lnTo>
                  <a:lnTo>
                    <a:pt x="12336830" y="385438"/>
                  </a:lnTo>
                  <a:lnTo>
                    <a:pt x="12328979" y="339878"/>
                  </a:lnTo>
                  <a:lnTo>
                    <a:pt x="12316537" y="296021"/>
                  </a:lnTo>
                  <a:lnTo>
                    <a:pt x="12299767" y="254136"/>
                  </a:lnTo>
                  <a:lnTo>
                    <a:pt x="12278933" y="214488"/>
                  </a:lnTo>
                  <a:lnTo>
                    <a:pt x="12254299" y="177347"/>
                  </a:lnTo>
                  <a:lnTo>
                    <a:pt x="12226126" y="142980"/>
                  </a:lnTo>
                  <a:lnTo>
                    <a:pt x="12194679" y="111654"/>
                  </a:lnTo>
                  <a:lnTo>
                    <a:pt x="12160221" y="83637"/>
                  </a:lnTo>
                  <a:lnTo>
                    <a:pt x="12123015" y="59196"/>
                  </a:lnTo>
                  <a:lnTo>
                    <a:pt x="12083324" y="38598"/>
                  </a:lnTo>
                  <a:lnTo>
                    <a:pt x="12041412" y="22113"/>
                  </a:lnTo>
                  <a:lnTo>
                    <a:pt x="11997542" y="10006"/>
                  </a:lnTo>
                  <a:lnTo>
                    <a:pt x="11951976" y="2546"/>
                  </a:lnTo>
                  <a:lnTo>
                    <a:pt x="11904980" y="0"/>
                  </a:lnTo>
                  <a:close/>
                </a:path>
                <a:path w="12339955" h="5768340">
                  <a:moveTo>
                    <a:pt x="12339828" y="488314"/>
                  </a:moveTo>
                  <a:lnTo>
                    <a:pt x="11958446" y="488314"/>
                  </a:lnTo>
                  <a:lnTo>
                    <a:pt x="11958446" y="5768337"/>
                  </a:lnTo>
                  <a:lnTo>
                    <a:pt x="12339828" y="5768337"/>
                  </a:lnTo>
                  <a:lnTo>
                    <a:pt x="12339828" y="48831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24776C42-410D-1A2D-06E3-66D69E61BA62}"/>
                </a:ext>
              </a:extLst>
            </p:cNvPr>
            <p:cNvSpPr/>
            <p:nvPr/>
          </p:nvSpPr>
          <p:spPr>
            <a:xfrm>
              <a:off x="2931414" y="4477511"/>
              <a:ext cx="12425680" cy="5809615"/>
            </a:xfrm>
            <a:custGeom>
              <a:avLst/>
              <a:gdLst/>
              <a:ahLst/>
              <a:cxnLst/>
              <a:rect l="l" t="t" r="r" b="b"/>
              <a:pathLst>
                <a:path w="12425680" h="5809615">
                  <a:moveTo>
                    <a:pt x="11958828" y="0"/>
                  </a:moveTo>
                  <a:lnTo>
                    <a:pt x="463931" y="0"/>
                  </a:lnTo>
                  <a:lnTo>
                    <a:pt x="416695" y="2409"/>
                  </a:lnTo>
                  <a:lnTo>
                    <a:pt x="370778" y="9479"/>
                  </a:lnTo>
                  <a:lnTo>
                    <a:pt x="326419" y="20977"/>
                  </a:lnTo>
                  <a:lnTo>
                    <a:pt x="283856" y="36667"/>
                  </a:lnTo>
                  <a:lnTo>
                    <a:pt x="243328" y="56314"/>
                  </a:lnTo>
                  <a:lnTo>
                    <a:pt x="205072" y="79684"/>
                  </a:lnTo>
                  <a:lnTo>
                    <a:pt x="169328" y="106541"/>
                  </a:lnTo>
                  <a:lnTo>
                    <a:pt x="136334" y="136652"/>
                  </a:lnTo>
                  <a:lnTo>
                    <a:pt x="106328" y="169780"/>
                  </a:lnTo>
                  <a:lnTo>
                    <a:pt x="79550" y="205692"/>
                  </a:lnTo>
                  <a:lnTo>
                    <a:pt x="56236" y="244153"/>
                  </a:lnTo>
                  <a:lnTo>
                    <a:pt x="36627" y="284928"/>
                  </a:lnTo>
                  <a:lnTo>
                    <a:pt x="20960" y="327782"/>
                  </a:lnTo>
                  <a:lnTo>
                    <a:pt x="9474" y="372480"/>
                  </a:lnTo>
                  <a:lnTo>
                    <a:pt x="2408" y="418788"/>
                  </a:lnTo>
                  <a:lnTo>
                    <a:pt x="0" y="466471"/>
                  </a:lnTo>
                  <a:lnTo>
                    <a:pt x="0" y="5809484"/>
                  </a:lnTo>
                  <a:lnTo>
                    <a:pt x="43687" y="5809484"/>
                  </a:lnTo>
                  <a:lnTo>
                    <a:pt x="43687" y="473710"/>
                  </a:lnTo>
                  <a:lnTo>
                    <a:pt x="46234" y="426713"/>
                  </a:lnTo>
                  <a:lnTo>
                    <a:pt x="53694" y="381153"/>
                  </a:lnTo>
                  <a:lnTo>
                    <a:pt x="65801" y="337296"/>
                  </a:lnTo>
                  <a:lnTo>
                    <a:pt x="82286" y="295411"/>
                  </a:lnTo>
                  <a:lnTo>
                    <a:pt x="102884" y="255763"/>
                  </a:lnTo>
                  <a:lnTo>
                    <a:pt x="127325" y="218622"/>
                  </a:lnTo>
                  <a:lnTo>
                    <a:pt x="155342" y="184255"/>
                  </a:lnTo>
                  <a:lnTo>
                    <a:pt x="186668" y="152929"/>
                  </a:lnTo>
                  <a:lnTo>
                    <a:pt x="221035" y="124912"/>
                  </a:lnTo>
                  <a:lnTo>
                    <a:pt x="258176" y="100471"/>
                  </a:lnTo>
                  <a:lnTo>
                    <a:pt x="297824" y="79873"/>
                  </a:lnTo>
                  <a:lnTo>
                    <a:pt x="339709" y="63388"/>
                  </a:lnTo>
                  <a:lnTo>
                    <a:pt x="383566" y="51281"/>
                  </a:lnTo>
                  <a:lnTo>
                    <a:pt x="429126" y="43821"/>
                  </a:lnTo>
                  <a:lnTo>
                    <a:pt x="476123" y="41275"/>
                  </a:lnTo>
                  <a:lnTo>
                    <a:pt x="12149856" y="41275"/>
                  </a:lnTo>
                  <a:lnTo>
                    <a:pt x="12140297" y="36667"/>
                  </a:lnTo>
                  <a:lnTo>
                    <a:pt x="12097457" y="20977"/>
                  </a:lnTo>
                  <a:lnTo>
                    <a:pt x="12052776" y="9479"/>
                  </a:lnTo>
                  <a:lnTo>
                    <a:pt x="12006488" y="2409"/>
                  </a:lnTo>
                  <a:lnTo>
                    <a:pt x="11958828" y="0"/>
                  </a:lnTo>
                  <a:close/>
                </a:path>
                <a:path w="12425680" h="5809615">
                  <a:moveTo>
                    <a:pt x="12149856" y="41275"/>
                  </a:moveTo>
                  <a:lnTo>
                    <a:pt x="11949049" y="41275"/>
                  </a:lnTo>
                  <a:lnTo>
                    <a:pt x="11996045" y="43821"/>
                  </a:lnTo>
                  <a:lnTo>
                    <a:pt x="12041605" y="51281"/>
                  </a:lnTo>
                  <a:lnTo>
                    <a:pt x="12085462" y="63388"/>
                  </a:lnTo>
                  <a:lnTo>
                    <a:pt x="12127347" y="79873"/>
                  </a:lnTo>
                  <a:lnTo>
                    <a:pt x="12166995" y="100471"/>
                  </a:lnTo>
                  <a:lnTo>
                    <a:pt x="12204136" y="124912"/>
                  </a:lnTo>
                  <a:lnTo>
                    <a:pt x="12238503" y="152929"/>
                  </a:lnTo>
                  <a:lnTo>
                    <a:pt x="12269829" y="184255"/>
                  </a:lnTo>
                  <a:lnTo>
                    <a:pt x="12297846" y="218622"/>
                  </a:lnTo>
                  <a:lnTo>
                    <a:pt x="12322287" y="255763"/>
                  </a:lnTo>
                  <a:lnTo>
                    <a:pt x="12342885" y="295411"/>
                  </a:lnTo>
                  <a:lnTo>
                    <a:pt x="12359370" y="337296"/>
                  </a:lnTo>
                  <a:lnTo>
                    <a:pt x="12371477" y="381153"/>
                  </a:lnTo>
                  <a:lnTo>
                    <a:pt x="12378937" y="426713"/>
                  </a:lnTo>
                  <a:lnTo>
                    <a:pt x="12381484" y="473710"/>
                  </a:lnTo>
                  <a:lnTo>
                    <a:pt x="12381484" y="5809484"/>
                  </a:lnTo>
                  <a:lnTo>
                    <a:pt x="12425172" y="5809484"/>
                  </a:lnTo>
                  <a:lnTo>
                    <a:pt x="12425172" y="466471"/>
                  </a:lnTo>
                  <a:lnTo>
                    <a:pt x="12422762" y="418788"/>
                  </a:lnTo>
                  <a:lnTo>
                    <a:pt x="12415692" y="372480"/>
                  </a:lnTo>
                  <a:lnTo>
                    <a:pt x="12404195" y="327782"/>
                  </a:lnTo>
                  <a:lnTo>
                    <a:pt x="12388506" y="284928"/>
                  </a:lnTo>
                  <a:lnTo>
                    <a:pt x="12368861" y="244153"/>
                  </a:lnTo>
                  <a:lnTo>
                    <a:pt x="12345494" y="205692"/>
                  </a:lnTo>
                  <a:lnTo>
                    <a:pt x="12318641" y="169780"/>
                  </a:lnTo>
                  <a:lnTo>
                    <a:pt x="12288535" y="136652"/>
                  </a:lnTo>
                  <a:lnTo>
                    <a:pt x="12255413" y="106541"/>
                  </a:lnTo>
                  <a:lnTo>
                    <a:pt x="12219510" y="79684"/>
                  </a:lnTo>
                  <a:lnTo>
                    <a:pt x="12181059" y="56314"/>
                  </a:lnTo>
                  <a:lnTo>
                    <a:pt x="12149856" y="41275"/>
                  </a:lnTo>
                  <a:close/>
                </a:path>
              </a:pathLst>
            </a:custGeom>
            <a:solidFill>
              <a:srgbClr val="ECEBE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>
              <a:extLst>
                <a:ext uri="{FF2B5EF4-FFF2-40B4-BE49-F238E27FC236}">
                  <a16:creationId xmlns:a16="http://schemas.microsoft.com/office/drawing/2014/main" id="{D1D7DA0A-3024-14D0-9BDD-2CA7530F2626}"/>
                </a:ext>
              </a:extLst>
            </p:cNvPr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4848" y="4477385"/>
              <a:ext cx="12318541" cy="5809610"/>
            </a:xfrm>
            <a:prstGeom prst="rect">
              <a:avLst/>
            </a:prstGeom>
          </p:spPr>
        </p:pic>
        <p:pic>
          <p:nvPicPr>
            <p:cNvPr id="7" name="object 7">
              <a:extLst>
                <a:ext uri="{FF2B5EF4-FFF2-40B4-BE49-F238E27FC236}">
                  <a16:creationId xmlns:a16="http://schemas.microsoft.com/office/drawing/2014/main" id="{99C3CEA8-D0F1-05F6-BEB8-BFEB8A6EC3D3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6574154"/>
              <a:ext cx="18288000" cy="3712842"/>
            </a:xfrm>
            <a:prstGeom prst="rect">
              <a:avLst/>
            </a:prstGeom>
          </p:spPr>
        </p:pic>
      </p:grpSp>
      <p:pic>
        <p:nvPicPr>
          <p:cNvPr id="8" name="object 2">
            <a:extLst>
              <a:ext uri="{FF2B5EF4-FFF2-40B4-BE49-F238E27FC236}">
                <a16:creationId xmlns:a16="http://schemas.microsoft.com/office/drawing/2014/main" id="{DA3F4115-5510-F9CE-23A6-034A17BE4A6B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5639434" y="1676145"/>
            <a:ext cx="7197471" cy="9448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27F6B2-6355-A1AD-C37C-006AFE9F8B6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0" y="9064793"/>
            <a:ext cx="1600200" cy="106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747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r="-60628" b="-60628"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7" name="TextBox 7"/>
          <p:cNvSpPr txBox="1"/>
          <p:nvPr/>
        </p:nvSpPr>
        <p:spPr>
          <a:xfrm>
            <a:off x="1220503" y="1549681"/>
            <a:ext cx="6910589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99"/>
              </a:lnSpc>
            </a:pPr>
            <a:r>
              <a:rPr lang="en-US" sz="8499" spc="-169" dirty="0">
                <a:solidFill>
                  <a:srgbClr val="FFFFFF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TEAM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1435879-23A6-1639-7459-7AF03DEA4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97400" y="266700"/>
            <a:ext cx="762000" cy="7620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2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A807F-3175-A752-AC28-81EFD8E83828}"/>
              </a:ext>
            </a:extLst>
          </p:cNvPr>
          <p:cNvSpPr txBox="1"/>
          <p:nvPr/>
        </p:nvSpPr>
        <p:spPr>
          <a:xfrm>
            <a:off x="1220503" y="2781300"/>
            <a:ext cx="91440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200000"/>
              </a:lnSpc>
              <a:spcBef>
                <a:spcPct val="0"/>
              </a:spcBef>
            </a:pPr>
            <a:r>
              <a:rPr lang="en-US" sz="3200" spc="300" dirty="0">
                <a:solidFill>
                  <a:schemeClr val="bg1"/>
                </a:solidFill>
                <a:latin typeface="TH SarabunPSK" panose="020B0500040200020003" pitchFamily="34" charset="-34"/>
                <a:ea typeface="ADLaM Display" panose="020F0502020204030204" pitchFamily="2" charset="0"/>
                <a:cs typeface="TH SarabunPSK" panose="020B0500040200020003" pitchFamily="34" charset="-34"/>
              </a:rPr>
              <a:t>KUSH GADHVI</a:t>
            </a:r>
          </a:p>
          <a:p>
            <a:pPr lvl="0" algn="l">
              <a:lnSpc>
                <a:spcPct val="200000"/>
              </a:lnSpc>
              <a:spcBef>
                <a:spcPct val="0"/>
              </a:spcBef>
            </a:pPr>
            <a:r>
              <a:rPr lang="en-US" sz="3200" spc="300" dirty="0">
                <a:solidFill>
                  <a:schemeClr val="bg1"/>
                </a:solidFill>
                <a:latin typeface="TH SarabunPSK" panose="020B0500040200020003" pitchFamily="34" charset="-34"/>
                <a:ea typeface="ADLaM Display" panose="020F0502020204030204" pitchFamily="2" charset="0"/>
                <a:cs typeface="TH SarabunPSK" panose="020B0500040200020003" pitchFamily="34" charset="-34"/>
              </a:rPr>
              <a:t>MODUPE BELLO</a:t>
            </a:r>
          </a:p>
        </p:txBody>
      </p:sp>
      <p:sp>
        <p:nvSpPr>
          <p:cNvPr id="3" name="Freeform 9">
            <a:extLst>
              <a:ext uri="{FF2B5EF4-FFF2-40B4-BE49-F238E27FC236}">
                <a16:creationId xmlns:a16="http://schemas.microsoft.com/office/drawing/2014/main" id="{F38293D2-8A4C-C53B-9295-907047498F20}"/>
              </a:ext>
            </a:extLst>
          </p:cNvPr>
          <p:cNvSpPr/>
          <p:nvPr/>
        </p:nvSpPr>
        <p:spPr>
          <a:xfrm>
            <a:off x="8211347" y="-3516230"/>
            <a:ext cx="16991297" cy="12595060"/>
          </a:xfrm>
          <a:custGeom>
            <a:avLst/>
            <a:gdLst/>
            <a:ahLst/>
            <a:cxnLst/>
            <a:rect l="l" t="t" r="r" b="b"/>
            <a:pathLst>
              <a:path w="2886664" h="2346070">
                <a:moveTo>
                  <a:pt x="0" y="0"/>
                </a:moveTo>
                <a:lnTo>
                  <a:pt x="2886664" y="0"/>
                </a:lnTo>
                <a:lnTo>
                  <a:pt x="2886664" y="2346070"/>
                </a:lnTo>
                <a:lnTo>
                  <a:pt x="0" y="234607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2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27F6B2-6355-A1AD-C37C-006AFE9F8B6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0" y="9064793"/>
            <a:ext cx="1600200" cy="10668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AB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879975" flipV="1">
            <a:off x="4050977" y="-5451826"/>
            <a:ext cx="16666246" cy="13545113"/>
          </a:xfrm>
          <a:custGeom>
            <a:avLst/>
            <a:gdLst/>
            <a:ahLst/>
            <a:cxnLst/>
            <a:rect l="l" t="t" r="r" b="b"/>
            <a:pathLst>
              <a:path w="16666246" h="13545113">
                <a:moveTo>
                  <a:pt x="0" y="13545113"/>
                </a:moveTo>
                <a:lnTo>
                  <a:pt x="16666246" y="13545113"/>
                </a:lnTo>
                <a:lnTo>
                  <a:pt x="16666246" y="0"/>
                </a:lnTo>
                <a:lnTo>
                  <a:pt x="0" y="0"/>
                </a:lnTo>
                <a:lnTo>
                  <a:pt x="0" y="13545113"/>
                </a:lnTo>
                <a:close/>
              </a:path>
            </a:pathLst>
          </a:custGeom>
          <a:blipFill dpi="0" rotWithShape="1">
            <a:blip r:embed="rId2">
              <a:alphaModFix amt="2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CA" dirty="0"/>
          </a:p>
        </p:txBody>
      </p:sp>
      <p:grpSp>
        <p:nvGrpSpPr>
          <p:cNvPr id="8" name="Group 8"/>
          <p:cNvGrpSpPr/>
          <p:nvPr/>
        </p:nvGrpSpPr>
        <p:grpSpPr>
          <a:xfrm>
            <a:off x="1066799" y="1943100"/>
            <a:ext cx="8313916" cy="6933761"/>
            <a:chOff x="-1" y="0"/>
            <a:chExt cx="11085221" cy="9245013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11085220" cy="16421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199"/>
                </a:lnSpc>
              </a:pPr>
              <a:r>
                <a:rPr lang="en-US" sz="8499" spc="-169" dirty="0">
                  <a:solidFill>
                    <a:srgbClr val="000000"/>
                  </a:solidFill>
                  <a:latin typeface="Open Sauce Light"/>
                </a:rPr>
                <a:t>Agenda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-1" y="2096305"/>
              <a:ext cx="11085220" cy="71487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42950" indent="-74295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400" spc="300" dirty="0">
                  <a:latin typeface="Aptos Light" panose="020B0004020202020204" pitchFamily="34" charset="0"/>
                  <a:ea typeface="Yu Gothic UI Light" panose="020B0300000000000000" pitchFamily="34" charset="-128"/>
                  <a:cs typeface="TH SarabunPSK" panose="020B0500040200020003" pitchFamily="34" charset="-34"/>
                </a:rPr>
                <a:t>Introduction of ABC</a:t>
              </a:r>
            </a:p>
            <a:p>
              <a:pPr marL="742950" indent="-74295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400" spc="300" dirty="0">
                  <a:latin typeface="Aptos Light" panose="020B0004020202020204" pitchFamily="34" charset="0"/>
                  <a:ea typeface="Yu Gothic UI Light" panose="020B0300000000000000" pitchFamily="34" charset="-128"/>
                  <a:cs typeface="TH SarabunPSK" panose="020B0500040200020003" pitchFamily="34" charset="-34"/>
                </a:rPr>
                <a:t>Mission and Vision</a:t>
              </a:r>
            </a:p>
            <a:p>
              <a:pPr marL="742950" indent="-74295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400" spc="300" dirty="0">
                  <a:latin typeface="Aptos Light" panose="020B0004020202020204" pitchFamily="34" charset="0"/>
                  <a:ea typeface="Yu Gothic UI Light" panose="020B0300000000000000" pitchFamily="34" charset="-128"/>
                  <a:cs typeface="TH SarabunPSK" panose="020B0500040200020003" pitchFamily="34" charset="-34"/>
                </a:rPr>
                <a:t>Project</a:t>
              </a:r>
            </a:p>
            <a:p>
              <a:pPr marL="742950" indent="-74295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400" spc="300" dirty="0">
                  <a:latin typeface="Aptos Light" panose="020B0004020202020204" pitchFamily="34" charset="0"/>
                  <a:ea typeface="Yu Gothic UI Light" panose="020B0300000000000000" pitchFamily="34" charset="-128"/>
                  <a:cs typeface="TH SarabunPSK" panose="020B0500040200020003" pitchFamily="34" charset="-34"/>
                </a:rPr>
                <a:t>Goals</a:t>
              </a:r>
            </a:p>
            <a:p>
              <a:pPr marL="742950" indent="-742950">
                <a:lnSpc>
                  <a:spcPct val="150000"/>
                </a:lnSpc>
                <a:buFont typeface="+mj-lt"/>
                <a:buAutoNum type="arabicPeriod"/>
              </a:pPr>
              <a:r>
                <a:rPr lang="en-GB" sz="2400" spc="300" dirty="0">
                  <a:latin typeface="Aptos Light" panose="020B0004020202020204" pitchFamily="34" charset="0"/>
                  <a:ea typeface="Yu Gothic UI Light" panose="020B0300000000000000" pitchFamily="34" charset="-128"/>
                  <a:cs typeface="TH SarabunPSK" panose="020B0500040200020003" pitchFamily="34" charset="-34"/>
                </a:rPr>
                <a:t>Market Trend Analysis</a:t>
              </a:r>
            </a:p>
            <a:p>
              <a:pPr marL="742950" indent="-742950">
                <a:lnSpc>
                  <a:spcPct val="150000"/>
                </a:lnSpc>
                <a:buFont typeface="+mj-lt"/>
                <a:buAutoNum type="arabicPeriod"/>
              </a:pPr>
              <a:endParaRPr lang="en-GB" sz="2400" spc="300" dirty="0">
                <a:latin typeface="Aptos Light" panose="020B0004020202020204" pitchFamily="34" charset="0"/>
                <a:ea typeface="Yu Gothic UI Light" panose="020B0300000000000000" pitchFamily="34" charset="-128"/>
                <a:cs typeface="TH SarabunPSK" panose="020B0500040200020003" pitchFamily="34" charset="-34"/>
              </a:endParaRPr>
            </a:p>
            <a:p>
              <a:pPr marL="742950" indent="-742950">
                <a:lnSpc>
                  <a:spcPct val="150000"/>
                </a:lnSpc>
                <a:buFont typeface="+mj-lt"/>
                <a:buAutoNum type="arabicPeriod"/>
              </a:pPr>
              <a:endParaRPr lang="en-GB" sz="2400" spc="300" dirty="0">
                <a:latin typeface="Aptos Light" panose="020B0004020202020204" pitchFamily="34" charset="0"/>
                <a:ea typeface="Yu Gothic UI Light" panose="020B0300000000000000" pitchFamily="34" charset="-128"/>
                <a:cs typeface="TH SarabunPSK" panose="020B0500040200020003" pitchFamily="34" charset="-34"/>
              </a:endParaRPr>
            </a:p>
            <a:p>
              <a:pPr marL="742950" indent="-742950">
                <a:lnSpc>
                  <a:spcPct val="150000"/>
                </a:lnSpc>
                <a:buFont typeface="+mj-lt"/>
                <a:buAutoNum type="arabicPeriod"/>
              </a:pPr>
              <a:endParaRPr lang="en-GB" sz="2400" spc="300" dirty="0">
                <a:latin typeface="Aptos Light" panose="020B0004020202020204" pitchFamily="34" charset="0"/>
                <a:ea typeface="Yu Gothic UI Light" panose="020B0300000000000000" pitchFamily="34" charset="-128"/>
                <a:cs typeface="TH SarabunPSK" panose="020B0500040200020003" pitchFamily="34" charset="-34"/>
              </a:endParaRPr>
            </a:p>
            <a:p>
              <a:pPr marL="742950" indent="-742950">
                <a:lnSpc>
                  <a:spcPct val="150000"/>
                </a:lnSpc>
                <a:buFont typeface="+mj-lt"/>
                <a:buAutoNum type="arabicPeriod"/>
              </a:pPr>
              <a:endParaRPr lang="en-GB" sz="2400" spc="300" dirty="0">
                <a:latin typeface="Aptos Light" panose="020B0004020202020204" pitchFamily="34" charset="0"/>
                <a:ea typeface="Yu Gothic UI Light" panose="020B0300000000000000" pitchFamily="34" charset="-128"/>
                <a:cs typeface="TH SarabunPSK" panose="020B0500040200020003" pitchFamily="34" charset="-34"/>
              </a:endParaRPr>
            </a:p>
            <a:p>
              <a:pPr marL="514350" indent="-514350">
                <a:lnSpc>
                  <a:spcPct val="150000"/>
                </a:lnSpc>
                <a:buAutoNum type="arabicPeriod"/>
              </a:pPr>
              <a:endParaRPr lang="en-GB" spc="300" dirty="0">
                <a:latin typeface="Aptos Light" panose="020B0004020202020204" pitchFamily="34" charset="0"/>
                <a:ea typeface="Yu Gothic UI Light" panose="020B0300000000000000" pitchFamily="34" charset="-128"/>
                <a:cs typeface="TH SarabunPSK" panose="020B0500040200020003" pitchFamily="34" charset="-34"/>
              </a:endParaRPr>
            </a:p>
          </p:txBody>
        </p:sp>
      </p:grp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45A4F895-11CC-46A5-E74C-7BB083B70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145000" y="190500"/>
            <a:ext cx="838200" cy="8382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3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FC13F21-4C92-9A88-06D8-F213CDFD4B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133" y="2909510"/>
            <a:ext cx="6743700" cy="4749669"/>
          </a:xfrm>
          <a:prstGeom prst="rect">
            <a:avLst/>
          </a:prstGeom>
        </p:spPr>
      </p:pic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52A6E2E-F4BF-1709-E56A-3C8FB75CAFD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33531"/>
            <a:ext cx="2209800" cy="15124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27F6B2-6355-A1AD-C37C-006AFE9F8B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451" y="8980739"/>
            <a:ext cx="1270749" cy="10668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r="-60628" b="-60628"/>
            </a:stretch>
          </a:blipFill>
        </p:spPr>
        <p:txBody>
          <a:bodyPr/>
          <a:lstStyle/>
          <a:p>
            <a:endParaRPr lang="en-CA" dirty="0"/>
          </a:p>
        </p:txBody>
      </p:sp>
      <p:sp>
        <p:nvSpPr>
          <p:cNvPr id="3" name="Freeform 3"/>
          <p:cNvSpPr/>
          <p:nvPr/>
        </p:nvSpPr>
        <p:spPr>
          <a:xfrm rot="-9631567">
            <a:off x="-4061333" y="8468520"/>
            <a:ext cx="19999437" cy="13639023"/>
          </a:xfrm>
          <a:custGeom>
            <a:avLst/>
            <a:gdLst/>
            <a:ahLst/>
            <a:cxnLst/>
            <a:rect l="l" t="t" r="r" b="b"/>
            <a:pathLst>
              <a:path w="19999437" h="14581408">
                <a:moveTo>
                  <a:pt x="0" y="0"/>
                </a:moveTo>
                <a:lnTo>
                  <a:pt x="19999437" y="0"/>
                </a:lnTo>
                <a:lnTo>
                  <a:pt x="19999437" y="14581408"/>
                </a:lnTo>
                <a:lnTo>
                  <a:pt x="0" y="1458140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2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CA" dirty="0"/>
          </a:p>
        </p:txBody>
      </p:sp>
      <p:sp>
        <p:nvSpPr>
          <p:cNvPr id="4" name="Freeform 4"/>
          <p:cNvSpPr/>
          <p:nvPr/>
        </p:nvSpPr>
        <p:spPr>
          <a:xfrm rot="-8279481">
            <a:off x="13073323" y="-5611824"/>
            <a:ext cx="18222602" cy="10768974"/>
          </a:xfrm>
          <a:custGeom>
            <a:avLst/>
            <a:gdLst/>
            <a:ahLst/>
            <a:cxnLst/>
            <a:rect l="l" t="t" r="r" b="b"/>
            <a:pathLst>
              <a:path w="19999437" h="14581408">
                <a:moveTo>
                  <a:pt x="0" y="0"/>
                </a:moveTo>
                <a:lnTo>
                  <a:pt x="19999437" y="0"/>
                </a:lnTo>
                <a:lnTo>
                  <a:pt x="19999437" y="14581407"/>
                </a:lnTo>
                <a:lnTo>
                  <a:pt x="0" y="14581407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2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5" name="Group 5"/>
          <p:cNvGrpSpPr/>
          <p:nvPr/>
        </p:nvGrpSpPr>
        <p:grpSpPr>
          <a:xfrm>
            <a:off x="1028700" y="1028700"/>
            <a:ext cx="9334500" cy="7392535"/>
            <a:chOff x="0" y="0"/>
            <a:chExt cx="8764746" cy="9856714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8764746" cy="1622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199"/>
                </a:lnSpc>
              </a:pPr>
              <a:r>
                <a:rPr lang="en-US" sz="8000" spc="-169" dirty="0">
                  <a:solidFill>
                    <a:srgbClr val="FFFFFF"/>
                  </a:solidFill>
                  <a:latin typeface="Open Sauce Light"/>
                </a:rPr>
                <a:t>ABC Parcel</a:t>
              </a:r>
              <a:endParaRPr lang="en-US" sz="8499" spc="-169" dirty="0">
                <a:solidFill>
                  <a:srgbClr val="FFFFFF"/>
                </a:solidFill>
                <a:latin typeface="Open Sauce Light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008959"/>
              <a:ext cx="8764746" cy="58477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3779"/>
                </a:lnSpc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Aptos Light" panose="020B0004020202020204" pitchFamily="34" charset="0"/>
                </a:rPr>
                <a:t>ABC  launched its delivery services in the early 2000s</a:t>
              </a:r>
            </a:p>
            <a:p>
              <a:pPr marL="457200" indent="-457200">
                <a:lnSpc>
                  <a:spcPts val="3779"/>
                </a:lnSpc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Aptos Light" panose="020B0004020202020204" pitchFamily="34" charset="0"/>
                </a:rPr>
                <a:t>Known for  reliable service, innovative logistics solutions, and customer focused operations. </a:t>
              </a:r>
            </a:p>
            <a:p>
              <a:pPr marL="457200" indent="-457200">
                <a:lnSpc>
                  <a:spcPts val="3779"/>
                </a:lnSpc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Aptos Light" panose="020B0004020202020204" pitchFamily="34" charset="0"/>
                </a:rPr>
                <a:t>ABC Parcel experienced challenges during COVID-19, including capacity and operational strain.</a:t>
              </a:r>
            </a:p>
            <a:p>
              <a:pPr marL="457200" indent="-457200">
                <a:lnSpc>
                  <a:spcPts val="3779"/>
                </a:lnSpc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FFFFFF"/>
                  </a:solidFill>
                  <a:latin typeface="Aptos Light" panose="020B0004020202020204" pitchFamily="34" charset="0"/>
                </a:rPr>
                <a:t>Adapted successfully by expanding delivery infrastructure and enhancing e-commerce partnership.</a:t>
              </a:r>
            </a:p>
          </p:txBody>
        </p:sp>
      </p:grp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7E77D0A-C3C2-0B81-E855-B5835663B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687800" y="338342"/>
            <a:ext cx="838200" cy="883144"/>
          </a:xfrm>
          <a:solidFill>
            <a:schemeClr val="accent4">
              <a:lumMod val="60000"/>
              <a:lumOff val="4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4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67E3119-AF06-24C8-15DF-E5982D9930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0562" y="2770333"/>
            <a:ext cx="5317762" cy="3745364"/>
          </a:xfrm>
          <a:prstGeom prst="rect">
            <a:avLst/>
          </a:prstGeom>
        </p:spPr>
      </p:pic>
      <p:sp>
        <p:nvSpPr>
          <p:cNvPr id="9" name="TextBox 10">
            <a:extLst>
              <a:ext uri="{FF2B5EF4-FFF2-40B4-BE49-F238E27FC236}">
                <a16:creationId xmlns:a16="http://schemas.microsoft.com/office/drawing/2014/main" id="{98D8521F-0944-2732-F17C-2899B69946D1}"/>
              </a:ext>
            </a:extLst>
          </p:cNvPr>
          <p:cNvSpPr txBox="1"/>
          <p:nvPr/>
        </p:nvSpPr>
        <p:spPr>
          <a:xfrm>
            <a:off x="1044939" y="2108647"/>
            <a:ext cx="4957045" cy="580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600" spc="-70" dirty="0">
                <a:solidFill>
                  <a:schemeClr val="bg1"/>
                </a:solidFill>
                <a:latin typeface="Open Sauce Light"/>
              </a:rPr>
              <a:t>In a nutshell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227F6B2-6355-A1AD-C37C-006AFE9F8B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9199" y="8744562"/>
            <a:ext cx="1066801" cy="10668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ABC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94553C-E182-BD05-1B86-A5AEE6D56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C9AA25F3-0BB9-5736-529F-5AB4383C612C}"/>
              </a:ext>
            </a:extLst>
          </p:cNvPr>
          <p:cNvSpPr/>
          <p:nvPr/>
        </p:nvSpPr>
        <p:spPr>
          <a:xfrm rot="-6580935">
            <a:off x="11540113" y="-6031840"/>
            <a:ext cx="12823362" cy="10421896"/>
          </a:xfrm>
          <a:custGeom>
            <a:avLst/>
            <a:gdLst/>
            <a:ahLst/>
            <a:cxnLst/>
            <a:rect l="l" t="t" r="r" b="b"/>
            <a:pathLst>
              <a:path w="12823362" h="10421896">
                <a:moveTo>
                  <a:pt x="0" y="0"/>
                </a:moveTo>
                <a:lnTo>
                  <a:pt x="12823362" y="0"/>
                </a:lnTo>
                <a:lnTo>
                  <a:pt x="12823362" y="10421896"/>
                </a:lnTo>
                <a:lnTo>
                  <a:pt x="0" y="1042189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alphaModFix amt="2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0F495C30-7E8F-84FD-2905-A31AF22C79B1}"/>
              </a:ext>
            </a:extLst>
          </p:cNvPr>
          <p:cNvSpPr txBox="1"/>
          <p:nvPr/>
        </p:nvSpPr>
        <p:spPr>
          <a:xfrm>
            <a:off x="388692" y="104911"/>
            <a:ext cx="5717102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600" b="1" spc="-70" dirty="0">
                <a:solidFill>
                  <a:srgbClr val="000000"/>
                </a:solidFill>
                <a:latin typeface="Open Sauce Light"/>
              </a:rPr>
              <a:t>Executive Summary</a:t>
            </a:r>
            <a:r>
              <a:rPr lang="en-US" sz="3600" spc="-70" dirty="0">
                <a:solidFill>
                  <a:srgbClr val="000000"/>
                </a:solidFill>
                <a:latin typeface="Open Sauce Light"/>
              </a:rPr>
              <a:t> 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8B3E6048-72A0-0FE0-217F-BF587857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068799" y="419100"/>
            <a:ext cx="830509" cy="7620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5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27623-D45E-9B6A-BD72-59886751C7A5}"/>
              </a:ext>
            </a:extLst>
          </p:cNvPr>
          <p:cNvSpPr txBox="1"/>
          <p:nvPr/>
        </p:nvSpPr>
        <p:spPr>
          <a:xfrm>
            <a:off x="9829799" y="167912"/>
            <a:ext cx="72364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Aptos Light" panose="020B0004020202020204" pitchFamily="34" charset="0"/>
              </a:rPr>
              <a:t>ABC company’s 2020 parcel volumes trend analysis:  </a:t>
            </a:r>
          </a:p>
          <a:p>
            <a:pPr>
              <a:lnSpc>
                <a:spcPct val="150000"/>
              </a:lnSpc>
            </a:pPr>
            <a:endParaRPr lang="en-US" sz="2400" b="1" dirty="0">
              <a:latin typeface="Aptos Light" panose="020B00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ptos Light" panose="020B0004020202020204" pitchFamily="34" charset="0"/>
              </a:rPr>
              <a:t>Significant increased compared to 2018 and 2019 years.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ptos Light" panose="020B0004020202020204" pitchFamily="34" charset="0"/>
              </a:rPr>
              <a:t>Peak season (Weeks 45-50) experienced record-breaking spike, reaching nearly 3 million parcels. </a:t>
            </a:r>
            <a:endParaRPr lang="en-CA" sz="2400" dirty="0">
              <a:latin typeface="Aptos Light" panose="020B0004020202020204" pitchFamily="34" charset="0"/>
            </a:endParaRP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2C55FFAA-9052-3D6F-8777-5EE940B191BB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507" y="838200"/>
            <a:ext cx="8845493" cy="45049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38C5635-9BF8-AC56-E5BB-32BA2307C34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451" y="8980739"/>
            <a:ext cx="1270749" cy="1066801"/>
          </a:xfrm>
          <a:prstGeom prst="rect">
            <a:avLst/>
          </a:prstGeom>
        </p:spPr>
      </p:pic>
      <p:graphicFrame>
        <p:nvGraphicFramePr>
          <p:cNvPr id="23" name="TextBox 4">
            <a:extLst>
              <a:ext uri="{FF2B5EF4-FFF2-40B4-BE49-F238E27FC236}">
                <a16:creationId xmlns:a16="http://schemas.microsoft.com/office/drawing/2014/main" id="{1BD06C67-EC0E-865C-DCC5-C9425AA2C897}"/>
              </a:ext>
            </a:extLst>
          </p:cNvPr>
          <p:cNvGraphicFramePr/>
          <p:nvPr/>
        </p:nvGraphicFramePr>
        <p:xfrm>
          <a:off x="9880224" y="3655780"/>
          <a:ext cx="7467601" cy="64633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711A005E-B585-612F-200D-035CC3F5D92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6725" y="5737559"/>
            <a:ext cx="8947275" cy="416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14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AB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041050">
            <a:off x="-5800683" y="91288"/>
            <a:ext cx="15517131" cy="12611195"/>
          </a:xfrm>
          <a:custGeom>
            <a:avLst/>
            <a:gdLst/>
            <a:ahLst/>
            <a:cxnLst/>
            <a:rect l="l" t="t" r="r" b="b"/>
            <a:pathLst>
              <a:path w="15517131" h="12611195">
                <a:moveTo>
                  <a:pt x="0" y="0"/>
                </a:moveTo>
                <a:lnTo>
                  <a:pt x="15517131" y="0"/>
                </a:lnTo>
                <a:lnTo>
                  <a:pt x="15517131" y="12611196"/>
                </a:lnTo>
                <a:lnTo>
                  <a:pt x="0" y="1261119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alphaModFix amt="3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CA" dirty="0"/>
          </a:p>
        </p:txBody>
      </p:sp>
      <p:sp>
        <p:nvSpPr>
          <p:cNvPr id="3" name="Freeform 3"/>
          <p:cNvSpPr/>
          <p:nvPr/>
        </p:nvSpPr>
        <p:spPr>
          <a:xfrm rot="-6580935">
            <a:off x="11540113" y="-6031840"/>
            <a:ext cx="12823362" cy="10421896"/>
          </a:xfrm>
          <a:custGeom>
            <a:avLst/>
            <a:gdLst/>
            <a:ahLst/>
            <a:cxnLst/>
            <a:rect l="l" t="t" r="r" b="b"/>
            <a:pathLst>
              <a:path w="12823362" h="10421896">
                <a:moveTo>
                  <a:pt x="0" y="0"/>
                </a:moveTo>
                <a:lnTo>
                  <a:pt x="12823362" y="0"/>
                </a:lnTo>
                <a:lnTo>
                  <a:pt x="12823362" y="10421896"/>
                </a:lnTo>
                <a:lnTo>
                  <a:pt x="0" y="104218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30C89E42-7BF0-A883-BBD7-3616EC76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068799" y="419100"/>
            <a:ext cx="830509" cy="7620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6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9BE8B8-D97A-E92F-BB11-9A9B044E5C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48" y="1638300"/>
            <a:ext cx="12097151" cy="84092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27F6B2-6355-A1AD-C37C-006AFE9F8B6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451" y="8980739"/>
            <a:ext cx="1270749" cy="106680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09600" y="209550"/>
            <a:ext cx="14782799" cy="1181100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sz="5400" dirty="0"/>
              <a:t>Trends in Customer Growth and Decline: </a:t>
            </a:r>
            <a:r>
              <a:rPr lang="en-CA" sz="5400" b="1" dirty="0"/>
              <a:t>2018-2021</a:t>
            </a:r>
          </a:p>
        </p:txBody>
      </p:sp>
      <p:sp>
        <p:nvSpPr>
          <p:cNvPr id="8" name="Rectangle 7"/>
          <p:cNvSpPr/>
          <p:nvPr/>
        </p:nvSpPr>
        <p:spPr>
          <a:xfrm>
            <a:off x="13106399" y="1852748"/>
            <a:ext cx="4648202" cy="7127992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tx1"/>
                </a:solidFill>
              </a:rPr>
              <a:t>2018: Total customers around </a:t>
            </a:r>
            <a:r>
              <a:rPr lang="en-CA" sz="2800" b="1" dirty="0">
                <a:solidFill>
                  <a:schemeClr val="tx1"/>
                </a:solidFill>
              </a:rPr>
              <a:t>1025</a:t>
            </a:r>
            <a:r>
              <a:rPr lang="en-CA" sz="28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tx1"/>
                </a:solidFill>
              </a:rPr>
              <a:t>2019: Total customers increased to approximately </a:t>
            </a:r>
            <a:r>
              <a:rPr lang="en-CA" sz="2800" b="1" dirty="0">
                <a:solidFill>
                  <a:schemeClr val="tx1"/>
                </a:solidFill>
              </a:rPr>
              <a:t>1061</a:t>
            </a:r>
            <a:r>
              <a:rPr lang="en-CA" sz="2800" dirty="0">
                <a:solidFill>
                  <a:schemeClr val="tx1"/>
                </a:solidFill>
              </a:rPr>
              <a:t>, highest value in observed period.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tx1"/>
                </a:solidFill>
              </a:rPr>
              <a:t>2020: Customers declined to around </a:t>
            </a:r>
            <a:r>
              <a:rPr lang="en-CA" sz="2800" b="1" dirty="0">
                <a:solidFill>
                  <a:schemeClr val="tx1"/>
                </a:solidFill>
              </a:rPr>
              <a:t>1050</a:t>
            </a:r>
            <a:r>
              <a:rPr lang="en-CA" sz="2800" dirty="0">
                <a:solidFill>
                  <a:schemeClr val="tx1"/>
                </a:solidFill>
              </a:rPr>
              <a:t> due to COVID-19 saw a parcel delivery spike.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tx1"/>
                </a:solidFill>
              </a:rPr>
              <a:t>2021: Significant customers drop to approximately </a:t>
            </a:r>
            <a:r>
              <a:rPr lang="en-CA" sz="2800" b="1" dirty="0">
                <a:solidFill>
                  <a:schemeClr val="tx1"/>
                </a:solidFill>
              </a:rPr>
              <a:t>1010</a:t>
            </a:r>
            <a:r>
              <a:rPr lang="en-CA" sz="2800" dirty="0">
                <a:solidFill>
                  <a:schemeClr val="tx1"/>
                </a:solidFill>
              </a:rPr>
              <a:t>, lowest across years due to reduced demand, competition or other factors. </a:t>
            </a:r>
          </a:p>
        </p:txBody>
      </p:sp>
    </p:spTree>
    <p:extLst>
      <p:ext uri="{BB962C8B-B14F-4D97-AF65-F5344CB8AC3E}">
        <p14:creationId xmlns:p14="http://schemas.microsoft.com/office/powerpoint/2010/main" val="4195146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ABC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5EF308-4FDD-B9EC-A662-B49AC7CDA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986D262-77EA-3F18-188D-B4F1532EE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068799" y="419100"/>
            <a:ext cx="830509" cy="7620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7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87C1C3-8287-7724-9BE6-6F1E918E5D1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451" y="8980739"/>
            <a:ext cx="1270749" cy="10668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5A4311-5806-56A8-FCE4-B002EE0BFEBA}"/>
              </a:ext>
            </a:extLst>
          </p:cNvPr>
          <p:cNvSpPr/>
          <p:nvPr/>
        </p:nvSpPr>
        <p:spPr>
          <a:xfrm>
            <a:off x="160185" y="113607"/>
            <a:ext cx="14782799" cy="1372985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>
              <a:lnSpc>
                <a:spcPct val="125000"/>
              </a:lnSpc>
              <a:spcAft>
                <a:spcPts val="500"/>
              </a:spcAft>
              <a:tabLst>
                <a:tab pos="457200" algn="l"/>
              </a:tabLst>
            </a:pPr>
            <a:r>
              <a:rPr lang="en-CA" sz="2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When were customer volumes first impacted by COVID-19?</a:t>
            </a:r>
            <a:endParaRPr lang="en-IN" sz="28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25000"/>
              </a:lnSpc>
              <a:spcAft>
                <a:spcPts val="500"/>
              </a:spcAft>
              <a:tabLst>
                <a:tab pos="457200" algn="l"/>
              </a:tabLst>
            </a:pPr>
            <a:r>
              <a:rPr lang="en-CA" sz="2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What events within the COVID timeline may have contributed to the change?</a:t>
            </a:r>
            <a:endParaRPr lang="en-IN" sz="28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</a:pPr>
            <a:endParaRPr lang="en-US" sz="28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D98DA2-16EA-9A44-1296-2057B7EE8460}"/>
              </a:ext>
            </a:extLst>
          </p:cNvPr>
          <p:cNvSpPr/>
          <p:nvPr/>
        </p:nvSpPr>
        <p:spPr>
          <a:xfrm>
            <a:off x="13216034" y="1888126"/>
            <a:ext cx="4792909" cy="7111663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Volume Trends Before and After COVID: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chart shows a significant shift in parcel volumes before and after the COVID-19 pandemic declaration (Week 11). Pre-COVID (Weeks 1–16) had relatively stable parcel volumes, with a slight upward trend towards the declaration.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Post-COVID Surge and Key Events: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the pandemic was declared (March 11), parcel volumes initially declined but saw a dramatic increase later in the year (Weeks 40–50), likely due to increased e-commerce during peak season and the impact of C.E.R.B. (Canada Emergency Response Benefit) launched in April.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CA" sz="20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90EEC8-AB95-F2D1-87EC-7CDB68A03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85" y="2056189"/>
            <a:ext cx="12954000" cy="679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01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ABC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09D934-C8B9-F9F2-639D-320521655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0F5B8FE-7C95-2C09-7CF3-D34EE18C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068799" y="419100"/>
            <a:ext cx="830509" cy="7620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8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B0ED87-4956-B647-800F-E9FE72EE22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451" y="8980739"/>
            <a:ext cx="1270749" cy="10668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872F500-F844-F107-4A89-375480C8FE2F}"/>
              </a:ext>
            </a:extLst>
          </p:cNvPr>
          <p:cNvSpPr/>
          <p:nvPr/>
        </p:nvSpPr>
        <p:spPr>
          <a:xfrm>
            <a:off x="260931" y="205199"/>
            <a:ext cx="15580884" cy="1372985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25000"/>
              </a:lnSpc>
              <a:spcAft>
                <a:spcPts val="500"/>
              </a:spcAft>
              <a:tabLst>
                <a:tab pos="457200" algn="l"/>
              </a:tabLst>
            </a:pPr>
            <a:r>
              <a:rPr lang="en-US" sz="4000" b="1" dirty="0">
                <a:latin typeface="Calibri" panose="020F0502020204030204" pitchFamily="34" charset="0"/>
                <a:cs typeface="Calibri" panose="020F0502020204030204" pitchFamily="34" charset="0"/>
              </a:rPr>
              <a:t>How did COVID-19 impact peak season in 2020?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46C789-D91B-4C37-17A4-185B1240CA78}"/>
              </a:ext>
            </a:extLst>
          </p:cNvPr>
          <p:cNvSpPr/>
          <p:nvPr/>
        </p:nvSpPr>
        <p:spPr>
          <a:xfrm>
            <a:off x="13216034" y="1888126"/>
            <a:ext cx="4792909" cy="7111663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Comparison of Peak Season Volumes (2019 vs 2020):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2020 peak season shows a significant increase in parcel volumes compared to 2019, peaking at approximately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 million parcels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during Week 49. This reflects the impact of increased e-commerce activity during the COVID-19 pandemic.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Post-Peak Drop and Trends: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Week 49, volumes in both years decline, but 2020 maintains higher levels overall. The sharp spike around Week 2 in 2020 suggests delayed deliveries or extended peak activity compared to 2019.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F6A0BF-5817-C33B-A935-40FC8D96E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88127"/>
            <a:ext cx="12573000" cy="775117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18F458C-3177-CCE2-7133-452C639E73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970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ABC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1159E9-27C3-CF41-82E9-99DEF5E87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6DAEB58E-F7D0-2C06-D17E-263267354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068799" y="419100"/>
            <a:ext cx="830509" cy="762000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fld id="{B6F15528-21DE-4FAA-801E-634DDDAF4B2B}" type="slidenum">
              <a:rPr lang="en-US" sz="4800" b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pPr/>
              <a:t>9</a:t>
            </a:fld>
            <a:endParaRPr lang="en-US" sz="4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4CEEC9-3FD3-888F-37FB-FFD73BED84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451" y="8980739"/>
            <a:ext cx="1270749" cy="10668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1C383F-D52B-C163-2182-B68C031D4E96}"/>
              </a:ext>
            </a:extLst>
          </p:cNvPr>
          <p:cNvSpPr/>
          <p:nvPr/>
        </p:nvSpPr>
        <p:spPr>
          <a:xfrm>
            <a:off x="160185" y="152400"/>
            <a:ext cx="5402415" cy="2057400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>
              <a:lnSpc>
                <a:spcPct val="125000"/>
              </a:lnSpc>
              <a:spcAft>
                <a:spcPts val="500"/>
              </a:spcAft>
              <a:tabLst>
                <a:tab pos="457200" algn="l"/>
              </a:tabLst>
            </a:pPr>
            <a:r>
              <a:rPr lang="en-CA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How has COVID affected companies in the different customer groups (Enterprise, Large, etc.)?</a:t>
            </a:r>
            <a:endParaRPr lang="en-IN" sz="24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C069A0-F66F-9D4F-82E9-FC568625515F}"/>
              </a:ext>
            </a:extLst>
          </p:cNvPr>
          <p:cNvSpPr/>
          <p:nvPr/>
        </p:nvSpPr>
        <p:spPr>
          <a:xfrm>
            <a:off x="9030760" y="0"/>
            <a:ext cx="5402415" cy="2057400"/>
          </a:xfrm>
          <a:prstGeom prst="rect">
            <a:avLst/>
          </a:prstGeom>
          <a:solidFill>
            <a:srgbClr val="C3ABC4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25000"/>
              </a:lnSpc>
              <a:spcAft>
                <a:spcPts val="500"/>
              </a:spcAft>
              <a:tabLst>
                <a:tab pos="457200" algn="l"/>
              </a:tabLst>
            </a:pPr>
            <a:r>
              <a:rPr lang="en-CA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What percent of each customer group is growing, moderately growing, and declining during the COVID observation period? </a:t>
            </a:r>
            <a:endParaRPr lang="en-I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BC0D77-AFAA-1BC1-F35F-B361EA917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85" y="2476500"/>
            <a:ext cx="8545573" cy="59708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7236246-23E2-9364-E535-0CC4B60F0B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0760" y="2457450"/>
            <a:ext cx="8868548" cy="59708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A36D8B7-408C-176F-065E-7A26CBE7CE31}"/>
              </a:ext>
            </a:extLst>
          </p:cNvPr>
          <p:cNvSpPr txBox="1"/>
          <p:nvPr/>
        </p:nvSpPr>
        <p:spPr>
          <a:xfrm>
            <a:off x="160185" y="8550778"/>
            <a:ext cx="60198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Volume Impact Across Customer Groups: </a:t>
            </a:r>
            <a:r>
              <a:rPr lang="en-US" dirty="0"/>
              <a:t>Large customer groups experienced the </a:t>
            </a:r>
            <a:r>
              <a:rPr lang="en-US" b="1" dirty="0"/>
              <a:t>highest growth</a:t>
            </a:r>
            <a:r>
              <a:rPr lang="en-US" dirty="0"/>
              <a:t> (close to 80%) in parcel volumes, while </a:t>
            </a:r>
            <a:r>
              <a:rPr lang="en-US" sz="2000" dirty="0"/>
              <a:t>small</a:t>
            </a:r>
            <a:r>
              <a:rPr lang="en-US" dirty="0"/>
              <a:t> customers saw minimal growth (&lt;10%), highlighting differences in resilience and demand during COVID-19.</a:t>
            </a:r>
          </a:p>
          <a:p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742445-A7E7-0580-DA8E-D7FED148A3D1}"/>
              </a:ext>
            </a:extLst>
          </p:cNvPr>
          <p:cNvSpPr txBox="1"/>
          <p:nvPr/>
        </p:nvSpPr>
        <p:spPr>
          <a:xfrm>
            <a:off x="9144000" y="8818171"/>
            <a:ext cx="7162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Enterprise customers</a:t>
            </a:r>
            <a:r>
              <a:rPr lang="en-US" dirty="0"/>
              <a:t> led in high growth (over 50%), while small customers had the highest </a:t>
            </a:r>
            <a:r>
              <a:rPr lang="en-US" sz="2000" dirty="0"/>
              <a:t>percentage</a:t>
            </a:r>
            <a:r>
              <a:rPr lang="en-US" dirty="0"/>
              <a:t> of </a:t>
            </a:r>
            <a:r>
              <a:rPr lang="en-US" b="1" dirty="0"/>
              <a:t>declining customers</a:t>
            </a:r>
            <a:r>
              <a:rPr lang="en-US" dirty="0"/>
              <a:t>, reflecting their struggles to sustain operations during the pandemic.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0420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</TotalTime>
  <Words>797</Words>
  <Application>Microsoft Office PowerPoint</Application>
  <PresentationFormat>Custom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Consolas</vt:lpstr>
      <vt:lpstr>TH SarabunPSK</vt:lpstr>
      <vt:lpstr>Calibri</vt:lpstr>
      <vt:lpstr>Arial</vt:lpstr>
      <vt:lpstr>Aptos</vt:lpstr>
      <vt:lpstr>Aptos Light</vt:lpstr>
      <vt:lpstr>Open Sauce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Annual Report Business Presentation in Burgundy Purple Abstract Tech Style</dc:title>
  <dc:creator>Amrutha AJ</dc:creator>
  <cp:lastModifiedBy>Kush Gadhvi</cp:lastModifiedBy>
  <cp:revision>37</cp:revision>
  <dcterms:created xsi:type="dcterms:W3CDTF">2006-08-16T00:00:00Z</dcterms:created>
  <dcterms:modified xsi:type="dcterms:W3CDTF">2024-12-16T05:46:41Z</dcterms:modified>
  <dc:identifier>DAGAxIl3A8s</dc:identifier>
</cp:coreProperties>
</file>

<file path=docProps/thumbnail.jpeg>
</file>